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4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06711" y="1614276"/>
            <a:ext cx="8928992" cy="19239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ko-KR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Proactive </a:t>
            </a:r>
            <a:r>
              <a:rPr lang="en-US" altLang="ko-K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Identification of Hazardous Traffic </a:t>
            </a:r>
            <a:r>
              <a:rPr lang="en-US" altLang="ko-KR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Conditions</a:t>
            </a:r>
            <a:br>
              <a:rPr lang="en-US" altLang="ko-KR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altLang="ko-KR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Caused </a:t>
            </a:r>
            <a:r>
              <a:rPr lang="en-US" altLang="ko-K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by Reduced </a:t>
            </a:r>
            <a:r>
              <a:rPr lang="en-US" altLang="ko-KR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Visibility</a:t>
            </a:r>
          </a:p>
          <a:p>
            <a:pPr algn="ctr">
              <a:lnSpc>
                <a:spcPct val="100000"/>
              </a:lnSpc>
            </a:pPr>
            <a:r>
              <a:rPr lang="en-US" altLang="ko-KR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using </a:t>
            </a:r>
            <a:r>
              <a:rPr lang="en-US" altLang="ko-K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Road Weather Information</a:t>
            </a:r>
            <a:endParaRPr lang="en-US" altLang="ko-K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8"/>
          <a:stretch/>
        </p:blipFill>
        <p:spPr bwMode="auto">
          <a:xfrm>
            <a:off x="321941" y="2576237"/>
            <a:ext cx="8498532" cy="7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07504" y="40656"/>
            <a:ext cx="25297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TRB Paper Number: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17-01062</a:t>
            </a:r>
            <a:endParaRPr lang="ko-KR" altLang="ko-KR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37792" y="40656"/>
            <a:ext cx="5670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 Session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384,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Monday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, January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9, 2017, 1:30 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PM –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3:15 PM</a:t>
            </a:r>
            <a:endParaRPr lang="ko-KR" alt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36433" y="3800727"/>
            <a:ext cx="849170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o-KR" altLang="en-US" sz="800" dirty="0">
              <a:solidFill>
                <a:srgbClr val="000000"/>
              </a:solidFill>
              <a:latin typeface="Times New Roman"/>
            </a:endParaRPr>
          </a:p>
          <a:p>
            <a:pPr algn="ctr"/>
            <a:r>
              <a:rPr lang="ko-KR" altLang="en-US" sz="800" dirty="0">
                <a:solidFill>
                  <a:srgbClr val="000000"/>
                </a:solidFill>
                <a:latin typeface="Times New Roman"/>
              </a:rPr>
              <a:t> </a:t>
            </a:r>
          </a:p>
          <a:p>
            <a:pPr algn="ctr"/>
            <a:r>
              <a:rPr lang="en-US" altLang="ko-KR" b="1" dirty="0" err="1" smtClean="0">
                <a:solidFill>
                  <a:srgbClr val="000000"/>
                </a:solidFill>
                <a:latin typeface="Times New Roman"/>
              </a:rPr>
              <a:t>Hyunjin</a:t>
            </a:r>
            <a:r>
              <a:rPr lang="en-US" altLang="ko-KR" b="1" dirty="0">
                <a:solidFill>
                  <a:srgbClr val="000000"/>
                </a:solidFill>
                <a:latin typeface="Times New Roman"/>
              </a:rPr>
              <a:t> Park </a:t>
            </a:r>
            <a:r>
              <a:rPr lang="en-US" altLang="ko-KR" b="1" dirty="0" smtClean="0">
                <a:solidFill>
                  <a:srgbClr val="000000"/>
                </a:solidFill>
                <a:latin typeface="Times New Roman"/>
              </a:rPr>
              <a:t>*, </a:t>
            </a:r>
            <a:r>
              <a:rPr lang="en-US" altLang="ko-KR" b="1" dirty="0" err="1" smtClean="0">
                <a:solidFill>
                  <a:srgbClr val="000000"/>
                </a:solidFill>
                <a:latin typeface="Times New Roman"/>
              </a:rPr>
              <a:t>Soyoung</a:t>
            </a:r>
            <a:r>
              <a:rPr lang="en-US" altLang="ko-KR" b="1" dirty="0">
                <a:solidFill>
                  <a:srgbClr val="000000"/>
                </a:solidFill>
                <a:latin typeface="Times New Roman"/>
              </a:rPr>
              <a:t> Jung </a:t>
            </a:r>
            <a:r>
              <a:rPr lang="en-US" altLang="ko-KR" b="1" dirty="0" smtClean="0">
                <a:solidFill>
                  <a:srgbClr val="000000"/>
                </a:solidFill>
                <a:latin typeface="Times New Roman"/>
              </a:rPr>
              <a:t>*, </a:t>
            </a:r>
            <a:r>
              <a:rPr lang="en-US" altLang="ko-KR" b="1" dirty="0" err="1" smtClean="0">
                <a:solidFill>
                  <a:srgbClr val="000000"/>
                </a:solidFill>
                <a:latin typeface="Times New Roman"/>
              </a:rPr>
              <a:t>Cheol</a:t>
            </a:r>
            <a:r>
              <a:rPr lang="en-US" altLang="ko-KR" b="1" dirty="0" smtClean="0">
                <a:solidFill>
                  <a:srgbClr val="000000"/>
                </a:solidFill>
                <a:latin typeface="Times New Roman"/>
              </a:rPr>
              <a:t> Oh*</a:t>
            </a:r>
          </a:p>
          <a:p>
            <a:pPr algn="ctr"/>
            <a:endParaRPr lang="en-US" altLang="ko-KR" dirty="0" smtClean="0">
              <a:solidFill>
                <a:srgbClr val="000000"/>
              </a:solidFill>
              <a:latin typeface="Times New Roman"/>
            </a:endParaRPr>
          </a:p>
          <a:p>
            <a:pPr algn="ctr"/>
            <a:r>
              <a:rPr lang="en-US" altLang="ko-KR" sz="1600" dirty="0" smtClean="0">
                <a:solidFill>
                  <a:srgbClr val="000000"/>
                </a:solidFill>
                <a:latin typeface="Times New Roman"/>
              </a:rPr>
              <a:t>* Department </a:t>
            </a:r>
            <a:r>
              <a:rPr lang="en-US" altLang="ko-KR" sz="1600" dirty="0">
                <a:solidFill>
                  <a:srgbClr val="000000"/>
                </a:solidFill>
                <a:latin typeface="Times New Roman"/>
              </a:rPr>
              <a:t>of Transportation and Logistics Engineering, </a:t>
            </a:r>
            <a:r>
              <a:rPr lang="en-US" altLang="ko-KR" sz="1600" dirty="0" err="1">
                <a:solidFill>
                  <a:srgbClr val="000000"/>
                </a:solidFill>
                <a:latin typeface="Times New Roman"/>
              </a:rPr>
              <a:t>Hanyang</a:t>
            </a:r>
            <a:r>
              <a:rPr lang="en-US" altLang="ko-KR" sz="1600" dirty="0">
                <a:solidFill>
                  <a:srgbClr val="000000"/>
                </a:solidFill>
                <a:latin typeface="Times New Roman"/>
              </a:rPr>
              <a:t> University, </a:t>
            </a:r>
            <a:r>
              <a:rPr lang="en-US" altLang="ko-KR" sz="1600" dirty="0" smtClean="0">
                <a:solidFill>
                  <a:srgbClr val="000000"/>
                </a:solidFill>
                <a:latin typeface="Times New Roman"/>
              </a:rPr>
              <a:t>Korea</a:t>
            </a:r>
            <a:endParaRPr lang="en-US" altLang="ko-KR" sz="1600" b="1" dirty="0" smtClean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1"/>
          <p:cNvSpPr>
            <a:spLocks noGrp="1"/>
          </p:cNvSpPr>
          <p:nvPr>
            <p:ph idx="1"/>
          </p:nvPr>
        </p:nvSpPr>
        <p:spPr>
          <a:xfrm>
            <a:off x="468313" y="367977"/>
            <a:ext cx="8218487" cy="78917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altLang="ko-KR" sz="1800" dirty="0" smtClean="0"/>
              <a:t>This </a:t>
            </a:r>
            <a:r>
              <a:rPr lang="en-US" altLang="ko-KR" sz="1800" dirty="0"/>
              <a:t>study proposes a novel methodology to identify hazardous freeway traffic events based on the prediction of weather and traffic conditions. 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468312" y="1153571"/>
            <a:ext cx="8207376" cy="4639265"/>
            <a:chOff x="468312" y="2060575"/>
            <a:chExt cx="8207376" cy="4639265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312" y="2060575"/>
              <a:ext cx="3959225" cy="1051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312" y="3184960"/>
              <a:ext cx="3959225" cy="30739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4"/>
            <a:srcRect b="2790"/>
            <a:stretch/>
          </p:blipFill>
          <p:spPr>
            <a:xfrm>
              <a:off x="6299871" y="3891528"/>
              <a:ext cx="2375817" cy="2808312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16463" y="2060575"/>
              <a:ext cx="3959225" cy="1730939"/>
            </a:xfrm>
            <a:prstGeom prst="rect">
              <a:avLst/>
            </a:prstGeom>
          </p:spPr>
        </p:pic>
        <p:grpSp>
          <p:nvGrpSpPr>
            <p:cNvPr id="10" name="그룹 9"/>
            <p:cNvGrpSpPr/>
            <p:nvPr/>
          </p:nvGrpSpPr>
          <p:grpSpPr>
            <a:xfrm>
              <a:off x="4716463" y="4427586"/>
              <a:ext cx="1470025" cy="1511489"/>
              <a:chOff x="4716463" y="4298761"/>
              <a:chExt cx="1470025" cy="1511489"/>
            </a:xfrm>
          </p:grpSpPr>
          <p:sp>
            <p:nvSpPr>
              <p:cNvPr id="16" name="모서리가 둥근 직사각형 15"/>
              <p:cNvSpPr/>
              <p:nvPr/>
            </p:nvSpPr>
            <p:spPr>
              <a:xfrm>
                <a:off x="4716463" y="4314825"/>
                <a:ext cx="1470025" cy="1495425"/>
              </a:xfrm>
              <a:prstGeom prst="roundRect">
                <a:avLst>
                  <a:gd name="adj" fmla="val 2048"/>
                </a:avLst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4783117" y="4298761"/>
                    <a:ext cx="1391012" cy="148765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defTabSz="914400" rtl="0" eaLnBrk="0" fontAlgn="base" latinLnBrk="0" hangingPunct="0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kumimoji="0" lang="en-US" altLang="ko-KR" sz="12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맑은 고딕" panose="020B0503020000020004" pitchFamily="50" charset="-127"/>
                              <a:cs typeface="Times New Roman" panose="02020603050405020304" pitchFamily="18" charset="0"/>
                            </a:rPr>
                            <m:t>𝐿𝑂𝐻𝑆𝐼</m:t>
                          </m:r>
                        </m:oMath>
                      </m:oMathPara>
                    </a14:m>
                    <a:endParaRPr kumimoji="0" lang="en-US" altLang="ko-KR" sz="1200" b="0" i="1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mbria Math" panose="02040503050406030204" pitchFamily="18" charset="0"/>
                      <a:ea typeface="맑은 고딕" panose="020B0503020000020004" pitchFamily="50" charset="-127"/>
                      <a:cs typeface="Times New Roman" panose="02020603050405020304" pitchFamily="18" charset="0"/>
                    </a:endParaRPr>
                  </a:p>
                  <a:p>
                    <a:pPr marL="0" marR="0" lvl="0" indent="0" defTabSz="914400" rtl="0" eaLnBrk="0" fontAlgn="base" latinLnBrk="0" hangingPunct="0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altLang="ko-KR" sz="1200" dirty="0" smtClean="0">
                        <a:latin typeface="Cambria Math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=</a:t>
                    </a:r>
                    <a:r>
                      <a:rPr lang="en-US" altLang="ko-KR" sz="1200" i="1" dirty="0" smtClean="0">
                        <a:latin typeface="Cambria Math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kumimoji="0" lang="en-US" altLang="ko-KR" sz="120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맑은 고딕" panose="020B0503020000020004" pitchFamily="50" charset="-127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altLang="ko-KR" sz="1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맑은 고딕" panose="020B0503020000020004" pitchFamily="50" charset="-127"/>
                                <a:cs typeface="Times New Roman" panose="02020603050405020304" pitchFamily="18" charset="0"/>
                              </a:rPr>
                              <m:t>𝐻𝑆𝐼</m:t>
                            </m:r>
                          </m:num>
                          <m:den>
                            <m:r>
                              <a:rPr kumimoji="0" lang="en-US" altLang="ko-KR" sz="1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맑은 고딕" panose="020B0503020000020004" pitchFamily="50" charset="-127"/>
                                <a:cs typeface="Times New Roman" panose="02020603050405020304" pitchFamily="18" charset="0"/>
                              </a:rPr>
                              <m:t>𝐸𝑥𝑝𝑜𝑠𝑢𝑟𝑒</m:t>
                            </m:r>
                          </m:den>
                        </m:f>
                      </m:oMath>
                    </a14:m>
                    <a:endParaRPr kumimoji="0" lang="en-US" altLang="ko-KR" sz="1200" i="1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맑은 고딕" panose="020B0503020000020004" pitchFamily="50" charset="-127"/>
                      <a:cs typeface="Times New Roman" panose="02020603050405020304" pitchFamily="18" charset="0"/>
                    </a:endParaRPr>
                  </a:p>
                  <a:p>
                    <a:pPr marL="0" marR="0" lvl="0" indent="0" defTabSz="914400" rtl="0" eaLnBrk="0" fontAlgn="base" latinLnBrk="0" hangingPunct="0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altLang="ko-KR" sz="1200" b="1" i="1" dirty="0" smtClean="0"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=</a:t>
                    </a:r>
                    <a:r>
                      <a:rPr lang="en-US" altLang="ko-KR" sz="1200" i="1" dirty="0" smtClean="0"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kumimoji="0" lang="en-US" altLang="ko-KR" sz="120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맑은 고딕" panose="020B0503020000020004" pitchFamily="50" charset="-127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limLoc m:val="subSup"/>
                                <m:ctrlPr>
                                  <a:rPr kumimoji="0" lang="en-US" altLang="ko-KR" sz="120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5"/>
                                  </m:rP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𝑎</m:t>
                                </m:r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sup>
                              <m:e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</m:e>
                            </m:nary>
                            <m:sSub>
                              <m:sSubPr>
                                <m:ctrlPr>
                                  <a:rPr kumimoji="0" lang="en-US" altLang="ko-KR" sz="120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𝐻𝑆𝐼</m:t>
                                </m:r>
                              </m:e>
                              <m:sub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𝑡</m:t>
                                </m:r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𝑎</m:t>
                                </m:r>
                              </m:sub>
                            </m:sSub>
                            <m:r>
                              <a:rPr kumimoji="0" lang="en-US" altLang="ko-KR" sz="1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kumimoji="0" lang="en-US" altLang="ko-KR" sz="120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𝑡</m:t>
                                </m:r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맑은 고딕" panose="020B0503020000020004" pitchFamily="50" charset="-127"/>
                                    <a:cs typeface="Times New Roman" panose="02020603050405020304" pitchFamily="18" charset="0"/>
                                  </a:rPr>
                                  <m:t>𝑎</m:t>
                                </m:r>
                              </m:sub>
                            </m:sSub>
                            <m:r>
                              <a:rPr kumimoji="0" lang="en-US" altLang="ko-KR" sz="1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맑은 고딕" panose="020B0503020000020004" pitchFamily="50" charset="-127"/>
                                <a:cs typeface="Times New Roman" panose="02020603050405020304" pitchFamily="18" charset="0"/>
                              </a:rPr>
                              <m:t>)</m:t>
                            </m:r>
                          </m:num>
                          <m:den>
                            <m:sSub>
                              <m:sSubPr>
                                <m:ctrlPr>
                                  <a:rPr kumimoji="0" lang="en-US" altLang="ko-KR" sz="120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200" b="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  <m:r>
                                  <a:rPr lang="en-US" altLang="ko-KR" sz="12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×(</m:t>
                                </m:r>
                                <m:r>
                                  <a:rPr lang="en-US" altLang="ko-KR" sz="12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𝐻𝑆𝐼</m:t>
                                </m:r>
                                <m:r>
                                  <a:rPr lang="en-US" altLang="ko-KR" sz="12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×</m:t>
                                </m:r>
                                <m:r>
                                  <a:rPr lang="en-US" altLang="ko-KR" sz="12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𝑞</m:t>
                                </m:r>
                                <m:r>
                                  <a:rPr lang="en-US" altLang="ko-KR" sz="12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  <m:sub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𝑚𝑎𝑥</m:t>
                                </m:r>
                              </m:sub>
                            </m:sSub>
                            <m:r>
                              <a:rPr kumimoji="0" lang="en-US" altLang="ko-KR" sz="1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kumimoji="0" lang="en-US" altLang="ko-KR" sz="120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kumimoji="0" lang="en-US" altLang="ko-KR" sz="12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𝑙</m:t>
                                </m:r>
                              </m:sub>
                            </m:sSub>
                          </m:den>
                        </m:f>
                      </m:oMath>
                    </a14:m>
                    <a:endParaRPr kumimoji="0" lang="en-US" altLang="ko-KR" sz="1200" i="1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맑은 고딕" panose="020B0503020000020004" pitchFamily="50" charset="-127"/>
                      <a:cs typeface="Times New Roman" panose="02020603050405020304" pitchFamily="18" charset="0"/>
                    </a:endParaRPr>
                  </a:p>
                  <a:p>
                    <a:pPr marL="0" marR="0" lvl="0" indent="0" defTabSz="914400" rtl="0" eaLnBrk="0" fontAlgn="base" latinLnBrk="0" hangingPunct="0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ko-KR" sz="100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     (0&lt;LOSHI&lt;1)</a:t>
                    </a:r>
                  </a:p>
                </p:txBody>
              </p:sp>
            </mc:Choice>
            <mc:Fallback xmlns="">
              <p:sp>
                <p:nvSpPr>
                  <p:cNvPr id="9" name="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783117" y="4298761"/>
                    <a:ext cx="1391012" cy="1487651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l="-439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1" name="꺾인 연결선 10"/>
            <p:cNvCxnSpPr>
              <a:stCxn id="12" idx="3"/>
              <a:endCxn id="9" idx="1"/>
            </p:cNvCxnSpPr>
            <p:nvPr/>
          </p:nvCxnSpPr>
          <p:spPr>
            <a:xfrm flipV="1">
              <a:off x="4306193" y="2926045"/>
              <a:ext cx="410270" cy="2199692"/>
            </a:xfrm>
            <a:prstGeom prst="bentConnector3">
              <a:avLst>
                <a:gd name="adj1" fmla="val 67025"/>
              </a:avLst>
            </a:prstGeom>
            <a:ln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4158946" y="5052113"/>
              <a:ext cx="147247" cy="1472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" name="꺾인 연결선 12"/>
            <p:cNvCxnSpPr>
              <a:stCxn id="14" idx="3"/>
            </p:cNvCxnSpPr>
            <p:nvPr/>
          </p:nvCxnSpPr>
          <p:spPr>
            <a:xfrm>
              <a:off x="4315718" y="6055539"/>
              <a:ext cx="1983482" cy="294461"/>
            </a:xfrm>
            <a:prstGeom prst="bentConnector3">
              <a:avLst>
                <a:gd name="adj1" fmla="val 13263"/>
              </a:avLst>
            </a:prstGeom>
            <a:ln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168471" y="5981915"/>
              <a:ext cx="147247" cy="1472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화살표 연결선 14"/>
            <p:cNvCxnSpPr>
              <a:stCxn id="16" idx="2"/>
            </p:cNvCxnSpPr>
            <p:nvPr/>
          </p:nvCxnSpPr>
          <p:spPr>
            <a:xfrm flipH="1">
              <a:off x="5451475" y="5939075"/>
              <a:ext cx="1" cy="410925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252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73</Words>
  <Application>Microsoft Office PowerPoint</Application>
  <PresentationFormat>화면 슬라이드 쇼(4:3)</PresentationFormat>
  <Paragraphs>14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2" baseType="lpstr">
      <vt:lpstr>맑은 고딕</vt:lpstr>
      <vt:lpstr>Arial</vt:lpstr>
      <vt:lpstr>Calibri</vt:lpstr>
      <vt:lpstr>Calibri Light</vt:lpstr>
      <vt:lpstr>Cambria</vt:lpstr>
      <vt:lpstr>Cambria Math</vt:lpstr>
      <vt:lpstr>Times New Roman</vt:lpstr>
      <vt:lpstr>Wingdings</vt:lpstr>
      <vt:lpstr>Office Theme</vt:lpstr>
      <vt:lpstr>Custom Design</vt:lpstr>
      <vt:lpstr>PowerPoint 프레젠테이션</vt:lpstr>
      <vt:lpstr>PowerPoint 프레젠테이션</vt:lpstr>
    </vt:vector>
  </TitlesOfParts>
  <Company>Villanova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Hyunjin</cp:lastModifiedBy>
  <cp:revision>3</cp:revision>
  <dcterms:created xsi:type="dcterms:W3CDTF">2016-12-19T23:39:08Z</dcterms:created>
  <dcterms:modified xsi:type="dcterms:W3CDTF">2016-12-27T01:12:56Z</dcterms:modified>
</cp:coreProperties>
</file>